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90" r:id="rId5"/>
    <p:sldId id="272" r:id="rId6"/>
    <p:sldId id="273" r:id="rId7"/>
    <p:sldId id="274" r:id="rId8"/>
    <p:sldId id="275" r:id="rId9"/>
    <p:sldId id="276" r:id="rId10"/>
    <p:sldId id="260" r:id="rId11"/>
    <p:sldId id="292" r:id="rId12"/>
    <p:sldId id="293" r:id="rId13"/>
    <p:sldId id="295" r:id="rId14"/>
    <p:sldId id="271" r:id="rId15"/>
    <p:sldId id="280" r:id="rId16"/>
    <p:sldId id="279" r:id="rId17"/>
    <p:sldId id="296" r:id="rId18"/>
    <p:sldId id="277" r:id="rId19"/>
    <p:sldId id="286" r:id="rId20"/>
    <p:sldId id="289" r:id="rId21"/>
    <p:sldId id="268" r:id="rId22"/>
    <p:sldId id="270" r:id="rId23"/>
    <p:sldId id="281" r:id="rId24"/>
    <p:sldId id="298" r:id="rId25"/>
    <p:sldId id="278" r:id="rId26"/>
    <p:sldId id="297" r:id="rId27"/>
    <p:sldId id="300" r:id="rId28"/>
    <p:sldId id="299" r:id="rId29"/>
    <p:sldId id="287" r:id="rId30"/>
    <p:sldId id="291" r:id="rId31"/>
    <p:sldId id="283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30.07.2019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1.emf"/><Relationship Id="rId42" Type="http://schemas.openxmlformats.org/officeDocument/2006/relationships/image" Target="../media/image25.emf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12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32" Type="http://schemas.openxmlformats.org/officeDocument/2006/relationships/image" Target="../media/image20.emf"/><Relationship Id="rId37" Type="http://schemas.openxmlformats.org/officeDocument/2006/relationships/customXml" Target="../ink/ink18.xml"/><Relationship Id="rId40" Type="http://schemas.openxmlformats.org/officeDocument/2006/relationships/image" Target="../media/image24.emf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emf"/><Relationship Id="rId36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6.emf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3.xml"/><Relationship Id="rId30" Type="http://schemas.openxmlformats.org/officeDocument/2006/relationships/image" Target="../media/image19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emf"/><Relationship Id="rId8" Type="http://schemas.openxmlformats.org/officeDocument/2006/relationships/image" Target="../media/image8.emf"/><Relationship Id="rId3" Type="http://schemas.openxmlformats.org/officeDocument/2006/relationships/customXml" Target="../ink/ink1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emf"/><Relationship Id="rId46" Type="http://schemas.openxmlformats.org/officeDocument/2006/relationships/image" Target="../media/image27.emf"/><Relationship Id="rId20" Type="http://schemas.openxmlformats.org/officeDocument/2006/relationships/image" Target="../media/image14.emf"/><Relationship Id="rId41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87883CF0-BFC6-469A-AE21-6C56368CF02C}"/>
              </a:ext>
            </a:extLst>
          </p:cNvPr>
          <p:cNvSpPr txBox="1"/>
          <p:nvPr/>
        </p:nvSpPr>
        <p:spPr>
          <a:xfrm>
            <a:off x="8632226" y="2685910"/>
            <a:ext cx="304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TESLA" panose="00000400000000000000" pitchFamily="2" charset="0"/>
              </a:rPr>
              <a:t>TEGGLA</a:t>
            </a:r>
          </a:p>
        </p:txBody>
      </p: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  <a:latin typeface="TESLA" panose="00000400000000000000" pitchFamily="2" charset="0"/>
              </a:rPr>
              <a:t>TEGGLA</a:t>
            </a:r>
            <a:r>
              <a:rPr lang="de-DE" sz="2400" b="1" dirty="0">
                <a:solidFill>
                  <a:srgbClr val="0070C0"/>
                </a:solidFill>
              </a:rPr>
              <a:t>: Gesamt- und Teilfunktionen </a:t>
            </a:r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(wichtigsten Subsysteme)</a:t>
            </a:r>
            <a:endParaRPr lang="de-DE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00001" y="1574755"/>
            <a:ext cx="149941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TESLA" panose="00000400000000000000" pitchFamily="2" charset="0"/>
              </a:rPr>
              <a:t>TEGGLA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5915228" y="2123395"/>
            <a:ext cx="34479" cy="1053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53244" y="2123395"/>
            <a:ext cx="4296463" cy="105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49707" y="2123395"/>
            <a:ext cx="3917133" cy="11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7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53217" y="782192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632EBBA2-063D-40F8-8F1C-641283FBD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3217" y="782192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214123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Systementwurf (Technische Zeichnung – Auswahl)</a:t>
            </a:r>
          </a:p>
        </p:txBody>
      </p:sp>
    </p:spTree>
    <p:extLst>
      <p:ext uri="{BB962C8B-B14F-4D97-AF65-F5344CB8AC3E}">
        <p14:creationId xmlns:p14="http://schemas.microsoft.com/office/powerpoint/2010/main" val="424656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384430" y="1243152"/>
          <a:ext cx="7423137" cy="524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E72EF854-4C76-4191-8854-4C9A63BC0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4430" y="1243152"/>
                        <a:ext cx="7423137" cy="5249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F8698375-B934-4A3F-B0B2-C969B0D0455A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>
                <a:solidFill>
                  <a:srgbClr val="0070C0"/>
                </a:solidFill>
              </a:rPr>
              <a:t>2.3 Systementwurf (Technische Zeichnung – Auswahl)</a:t>
            </a:r>
            <a:endParaRPr lang="de-D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8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BEE2C7A-DE26-4E26-9117-57A30476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01" y="1359578"/>
            <a:ext cx="6091573" cy="4827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3A061D9C-B8C9-44C3-9CA4-FB7A958C6499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Systementwurf (Schaltplan)</a:t>
            </a:r>
          </a:p>
        </p:txBody>
      </p:sp>
    </p:spTree>
    <p:extLst>
      <p:ext uri="{BB962C8B-B14F-4D97-AF65-F5344CB8AC3E}">
        <p14:creationId xmlns:p14="http://schemas.microsoft.com/office/powerpoint/2010/main" val="172152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14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23" y="1690688"/>
            <a:ext cx="8424752" cy="41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1473909"/>
            <a:ext cx="5343514" cy="46054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E1CCA30-E39B-4598-BCE3-E542758F1B2F}"/>
              </a:ext>
            </a:extLst>
          </p:cNvPr>
          <p:cNvSpPr txBox="1">
            <a:spLocks/>
          </p:cNvSpPr>
          <p:nvPr/>
        </p:nvSpPr>
        <p:spPr>
          <a:xfrm>
            <a:off x="923488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</p:spTree>
    <p:extLst>
      <p:ext uri="{BB962C8B-B14F-4D97-AF65-F5344CB8AC3E}">
        <p14:creationId xmlns:p14="http://schemas.microsoft.com/office/powerpoint/2010/main" val="229680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Kommunikation und Steuerung 2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HTML5 &amp; Websocket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16</a:t>
              </a:fld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76E64725-A295-46B2-A29B-690897EC7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8"/>
          <a:stretch/>
        </p:blipFill>
        <p:spPr>
          <a:xfrm>
            <a:off x="2551564" y="1559776"/>
            <a:ext cx="7088872" cy="4796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18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2.3. Kommunikation und Steuerung 2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ABNF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17</a:t>
              </a:fld>
              <a:endParaRPr lang="de-DE"/>
            </a:p>
          </p:txBody>
        </p:sp>
      </p:grp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4B436EF-5EE6-42CD-9466-B2682FAF2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014538"/>
          <a:ext cx="10720656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54">
                  <a:extLst>
                    <a:ext uri="{9D8B030D-6E8A-4147-A177-3AD203B41FA5}">
                      <a16:colId xmlns:a16="http://schemas.microsoft.com/office/drawing/2014/main" val="180402158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8367542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592691875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88234214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840754652"/>
                    </a:ext>
                  </a:extLst>
                </a:gridCol>
                <a:gridCol w="951070">
                  <a:extLst>
                    <a:ext uri="{9D8B030D-6E8A-4147-A177-3AD203B41FA5}">
                      <a16:colId xmlns:a16="http://schemas.microsoft.com/office/drawing/2014/main" val="126777723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618318488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4623778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9761391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7473674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46671894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144741508"/>
                    </a:ext>
                  </a:extLst>
                </a:gridCol>
                <a:gridCol w="684982">
                  <a:extLst>
                    <a:ext uri="{9D8B030D-6E8A-4147-A177-3AD203B41FA5}">
                      <a16:colId xmlns:a16="http://schemas.microsoft.com/office/drawing/2014/main" val="796689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de-DE" dirty="0"/>
                        <a:t>Werte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Voltage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Speed – 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0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Battery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Temp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759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AF498A5-7E9D-45DB-A94F-3998CD620415}"/>
              </a:ext>
            </a:extLst>
          </p:cNvPr>
          <p:cNvSpPr txBox="1"/>
          <p:nvPr/>
        </p:nvSpPr>
        <p:spPr>
          <a:xfrm>
            <a:off x="838200" y="5438775"/>
            <a:ext cx="324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Werte je 16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Integer</a:t>
            </a:r>
          </a:p>
        </p:txBody>
      </p:sp>
    </p:spTree>
    <p:extLst>
      <p:ext uri="{BB962C8B-B14F-4D97-AF65-F5344CB8AC3E}">
        <p14:creationId xmlns:p14="http://schemas.microsoft.com/office/powerpoint/2010/main" val="41562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57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des </a:t>
            </a:r>
            <a:r>
              <a:rPr lang="de-DE" sz="2200" dirty="0">
                <a:latin typeface="TESLA" panose="00000400000000000000" pitchFamily="2" charset="0"/>
              </a:rPr>
              <a:t>TEGGLA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Erweiterungs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3.2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3.3 PLA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TPU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3.4 ESP32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ESP8266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3.5 BMS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17" y="1616473"/>
            <a:ext cx="6792165" cy="4418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1024156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22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23</a:t>
              </a:fld>
              <a:endParaRPr lang="de-DE"/>
            </a:p>
          </p:txBody>
        </p:sp>
      </p:grpSp>
      <p:pic>
        <p:nvPicPr>
          <p:cNvPr id="3074" name="Picture 2" descr="wheel-rotations">
            <a:extLst>
              <a:ext uri="{FF2B5EF4-FFF2-40B4-BE49-F238E27FC236}">
                <a16:creationId xmlns:a16="http://schemas.microsoft.com/office/drawing/2014/main" id="{2C16C02F-3D2F-4122-919A-412441D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630204"/>
            <a:ext cx="7429500" cy="41148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3.2 </a:t>
            </a:r>
            <a:r>
              <a:rPr lang="de-DE" sz="2400" b="1" dirty="0" err="1">
                <a:solidFill>
                  <a:srgbClr val="0070C0"/>
                </a:solidFill>
              </a:rPr>
              <a:t>Mecanum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  <p:pic>
        <p:nvPicPr>
          <p:cNvPr id="10" name="Picture 2" descr="volt-multipliers-formula">
            <a:extLst>
              <a:ext uri="{FF2B5EF4-FFF2-40B4-BE49-F238E27FC236}">
                <a16:creationId xmlns:a16="http://schemas.microsoft.com/office/drawing/2014/main" id="{7BD79565-1ABE-47AD-AEA4-ED38EABB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998"/>
            <a:ext cx="6752624" cy="2032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olt-multipliers">
            <a:extLst>
              <a:ext uri="{FF2B5EF4-FFF2-40B4-BE49-F238E27FC236}">
                <a16:creationId xmlns:a16="http://schemas.microsoft.com/office/drawing/2014/main" id="{710FFAF7-2A2C-4746-9FA8-A0B6A1A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2" y="2247186"/>
            <a:ext cx="2490025" cy="236362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  PLA vs.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</a:t>
            </a:r>
            <a:r>
              <a:rPr lang="de-DE" b="1" dirty="0"/>
              <a:t>PLA</a:t>
            </a:r>
            <a:r>
              <a:rPr lang="de-DE" dirty="0"/>
              <a:t>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</a:t>
            </a:r>
            <a:r>
              <a:rPr lang="de-DE" b="1" dirty="0"/>
              <a:t>TPU</a:t>
            </a:r>
            <a:r>
              <a:rPr lang="de-DE" dirty="0"/>
              <a:t> (=thermoplastisches Elastometer) Filament gedruckt:</a:t>
            </a:r>
          </a:p>
          <a:p>
            <a:r>
              <a:rPr lang="de-DE" dirty="0"/>
              <a:t>	1) </a:t>
            </a:r>
            <a:r>
              <a:rPr lang="de-DE" i="1" dirty="0"/>
              <a:t>Motorhalterung</a:t>
            </a:r>
            <a:r>
              <a:rPr lang="de-DE" dirty="0"/>
              <a:t> und 2) </a:t>
            </a:r>
            <a:r>
              <a:rPr lang="de-DE" i="1" dirty="0"/>
              <a:t>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26"/>
              </p:ext>
            </p:extLst>
          </p:nvPr>
        </p:nvGraphicFramePr>
        <p:xfrm>
          <a:off x="1761355" y="3388412"/>
          <a:ext cx="8416926" cy="228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Problemloser Druckprozess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Fehleranfälliger Druckprozess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963505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ESP32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ESP8266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0F4C269-276F-4EAD-B2FA-5226477E3F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0178" y="2131060"/>
          <a:ext cx="63566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410">
                  <a:extLst>
                    <a:ext uri="{9D8B030D-6E8A-4147-A177-3AD203B41FA5}">
                      <a16:colId xmlns:a16="http://schemas.microsoft.com/office/drawing/2014/main" val="2639107428"/>
                    </a:ext>
                  </a:extLst>
                </a:gridCol>
                <a:gridCol w="2326105">
                  <a:extLst>
                    <a:ext uri="{9D8B030D-6E8A-4147-A177-3AD203B41FA5}">
                      <a16:colId xmlns:a16="http://schemas.microsoft.com/office/drawing/2014/main" val="120825030"/>
                    </a:ext>
                  </a:extLst>
                </a:gridCol>
                <a:gridCol w="2096170">
                  <a:extLst>
                    <a:ext uri="{9D8B030D-6E8A-4147-A177-3AD203B41FA5}">
                      <a16:colId xmlns:a16="http://schemas.microsoft.com/office/drawing/2014/main" val="914672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single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dual </a:t>
                      </a:r>
                      <a:r>
                        <a:rPr lang="de-DE" b="0" dirty="0" err="1">
                          <a:effectLst/>
                        </a:rPr>
                        <a:t>core</a:t>
                      </a:r>
                      <a:endParaRPr lang="de-DE" b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17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Frequenz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 MHz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0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GPIO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(11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 (30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KB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 KB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1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 ADC Auflösung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10-Bit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12-Bit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70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Preis (aus China)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2€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4€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728130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9791B2A-A802-40F9-BAF3-71C2E40954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9698" y="2131060"/>
          <a:ext cx="370500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502">
                  <a:extLst>
                    <a:ext uri="{9D8B030D-6E8A-4147-A177-3AD203B41FA5}">
                      <a16:colId xmlns:a16="http://schemas.microsoft.com/office/drawing/2014/main" val="1234054874"/>
                    </a:ext>
                  </a:extLst>
                </a:gridCol>
                <a:gridCol w="1852502">
                  <a:extLst>
                    <a:ext uri="{9D8B030D-6E8A-4147-A177-3AD203B41FA5}">
                      <a16:colId xmlns:a16="http://schemas.microsoft.com/office/drawing/2014/main" val="7976337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DE" dirty="0"/>
                        <a:t>Benötigte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4x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</a:t>
                      </a:r>
                      <a:r>
                        <a:rPr lang="de-DE" dirty="0" err="1"/>
                        <a:t>Enable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4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8x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Richtung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0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2x I²C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1x 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Batteriespannung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602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15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836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3.5 BMS – </a:t>
            </a:r>
            <a:r>
              <a:rPr lang="de-DE" sz="2800" b="1" dirty="0" err="1">
                <a:solidFill>
                  <a:srgbClr val="0070C0"/>
                </a:solidFill>
              </a:rPr>
              <a:t>Battery</a:t>
            </a:r>
            <a:r>
              <a:rPr lang="de-DE" sz="2800" b="1" dirty="0">
                <a:solidFill>
                  <a:srgbClr val="0070C0"/>
                </a:solidFill>
              </a:rPr>
              <a:t> Management System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5122" name="Picture 2" descr="https://ae01.alicdn.com/kf/HTB1LH27HqSWBuNjSsrbq6y0mVXaG/3A-2-s-BMS-18650-Li-Ion-Lithium-Batterie-PCM-7-4-v-8-4-v.jpg">
            <a:extLst>
              <a:ext uri="{FF2B5EF4-FFF2-40B4-BE49-F238E27FC236}">
                <a16:creationId xmlns:a16="http://schemas.microsoft.com/office/drawing/2014/main" id="{D14D1837-F110-432A-9F98-17C90EAC6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5" b="19065"/>
          <a:stretch/>
        </p:blipFill>
        <p:spPr bwMode="auto">
          <a:xfrm>
            <a:off x="838200" y="1917463"/>
            <a:ext cx="4535905" cy="31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81F72B1-4639-40DF-AFE2-C2204D66B605}"/>
              </a:ext>
            </a:extLst>
          </p:cNvPr>
          <p:cNvSpPr/>
          <p:nvPr/>
        </p:nvSpPr>
        <p:spPr>
          <a:xfrm>
            <a:off x="320841" y="6129575"/>
            <a:ext cx="110329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https://ae01.alicdn.com/kf/HTB1LH27HqSWBuNjSsrbq6y0mVXaG/3A-2-s-BMS-18650-Li-Ion-Lithium-Batterie-PCM-7-4-v-8-4-v.jpg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D17EED-7FEF-43F4-B363-54D6AD63E5F2}"/>
              </a:ext>
            </a:extLst>
          </p:cNvPr>
          <p:cNvSpPr txBox="1"/>
          <p:nvPr/>
        </p:nvSpPr>
        <p:spPr>
          <a:xfrm>
            <a:off x="6212303" y="2662989"/>
            <a:ext cx="441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Überspannungsschutz: </a:t>
            </a:r>
            <a:r>
              <a:rPr lang="de-DE" b="1" dirty="0" err="1"/>
              <a:t>max</a:t>
            </a:r>
            <a:r>
              <a:rPr lang="de-DE" b="1" dirty="0"/>
              <a:t> 4.2V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Unterspannungsschutz: </a:t>
            </a:r>
            <a:r>
              <a:rPr lang="de-DE" b="1" dirty="0"/>
              <a:t>min 3.2V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Ausgleichen der Zellen beim Laden</a:t>
            </a:r>
          </a:p>
        </p:txBody>
      </p:sp>
    </p:spTree>
    <p:extLst>
      <p:ext uri="{BB962C8B-B14F-4D97-AF65-F5344CB8AC3E}">
        <p14:creationId xmlns:p14="http://schemas.microsoft.com/office/powerpoint/2010/main" val="204638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231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4. Zukünftige Entwicklung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4.1 Erweiterung Regler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4.2 Verbesserungsvorschläge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2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198" y="6355397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4.1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AF3C30-8B86-4C33-B67F-9191F62F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12" y="1419822"/>
            <a:ext cx="6819172" cy="4935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</a:t>
            </a:r>
            <a:r>
              <a:rPr lang="de-DE" sz="3200" b="1" dirty="0">
                <a:solidFill>
                  <a:srgbClr val="0070C0"/>
                </a:solidFill>
                <a:latin typeface="TESLA" panose="00000400000000000000" pitchFamily="2" charset="0"/>
              </a:rPr>
              <a:t>TEGGLA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30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4.2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BD3044-72EC-4786-8C7C-CE95AF4FA3BC}"/>
              </a:ext>
            </a:extLst>
          </p:cNvPr>
          <p:cNvSpPr txBox="1"/>
          <p:nvPr/>
        </p:nvSpPr>
        <p:spPr>
          <a:xfrm>
            <a:off x="833307" y="1463276"/>
            <a:ext cx="11358693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Stepper-Motor anstatt DC-Motoren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Besserer Ladestecker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Höhere Übersetzungen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Spannung mit </a:t>
            </a:r>
            <a:r>
              <a:rPr lang="de-DE" dirty="0" err="1"/>
              <a:t>Step</a:t>
            </a:r>
            <a:r>
              <a:rPr lang="de-DE" dirty="0"/>
              <a:t>-Up / </a:t>
            </a:r>
            <a:r>
              <a:rPr lang="de-DE" dirty="0" err="1"/>
              <a:t>Step</a:t>
            </a:r>
            <a:r>
              <a:rPr lang="de-DE" dirty="0"/>
              <a:t>-Down konstant halten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Weniger Spiel im Getriebe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Mehr Grip auf den kleinen Rollen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Notaus-Schalter neu designen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31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2.4 </a:t>
            </a:r>
            <a:r>
              <a:rPr lang="de-DE" sz="2400" dirty="0">
                <a:solidFill>
                  <a:srgbClr val="0070C0"/>
                </a:solidFill>
                <a:latin typeface="TESLA" panose="00000400000000000000" pitchFamily="2" charset="0"/>
              </a:rPr>
              <a:t>TEGGLA</a:t>
            </a:r>
            <a:r>
              <a:rPr lang="de-DE" sz="2400" dirty="0">
                <a:solidFill>
                  <a:srgbClr val="0070C0"/>
                </a:solidFill>
              </a:rPr>
              <a:t>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9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77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 (Morphologischer Kasten)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802934" y="1397230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6365899" y="4265417"/>
              <a:ext cx="4320" cy="5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6899" y="4256417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6200568" y="1885483"/>
              <a:ext cx="360" cy="5040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2568" y="1849483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4741129" y="3397004"/>
              <a:ext cx="360" cy="4312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3129" y="3361034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6629096" y="4145381"/>
              <a:ext cx="360" cy="76500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1096" y="4109381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6581936" y="4129541"/>
              <a:ext cx="78840" cy="65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3936" y="4093737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6582296" y="4506461"/>
              <a:ext cx="84600" cy="745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64296" y="4470461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6573296" y="4871501"/>
              <a:ext cx="95040" cy="910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5296" y="4835501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4787108" y="3825294"/>
              <a:ext cx="1865880" cy="3294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69108" y="3789294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6666308" y="4877934"/>
              <a:ext cx="2376360" cy="4194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48308" y="4841903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6303815" y="5323431"/>
              <a:ext cx="2711160" cy="333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5815" y="5287431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4640615" y="5636991"/>
              <a:ext cx="1607040" cy="430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22615" y="5600991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4734629" y="3063711"/>
              <a:ext cx="1408320" cy="325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16629" y="3027711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4662629" y="2722071"/>
              <a:ext cx="1499400" cy="3189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44629" y="2686071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4650749" y="2378631"/>
              <a:ext cx="1624680" cy="316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32749" y="2342672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6127469" y="2300871"/>
              <a:ext cx="127800" cy="925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09469" y="2264871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6132149" y="1867791"/>
              <a:ext cx="110160" cy="10008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4208" y="1831791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4596749" y="2623431"/>
              <a:ext cx="148320" cy="1249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78749" y="2587431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6016589" y="2990631"/>
              <a:ext cx="172440" cy="131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98589" y="2954631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4686749" y="3353871"/>
              <a:ext cx="103320" cy="9180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68749" y="3317871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4681709" y="3806391"/>
              <a:ext cx="124200" cy="1008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63709" y="3770391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8911349" y="5251431"/>
              <a:ext cx="138240" cy="1548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93302" y="5215431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6232589" y="5568951"/>
              <a:ext cx="111960" cy="1436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4589" y="5532951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4598549" y="5999511"/>
              <a:ext cx="116640" cy="1321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80493" y="5963511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9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11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 (Auswahl)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648749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648749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3096674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820949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3096674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820949" y="2790424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3096674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820949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3096674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820949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68872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30.07.2019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65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709</Words>
  <Application>Microsoft Office PowerPoint</Application>
  <PresentationFormat>Breitbild</PresentationFormat>
  <Paragraphs>315</Paragraphs>
  <Slides>31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Segoe UI Emoji</vt:lpstr>
      <vt:lpstr>TESLA</vt:lpstr>
      <vt:lpstr>Office</vt:lpstr>
      <vt:lpstr>Acrobat Document</vt:lpstr>
      <vt:lpstr>Praktikum Produktionstechnik</vt:lpstr>
      <vt:lpstr>Gliederung</vt:lpstr>
      <vt:lpstr>1. Vorführung des TEGGLA</vt:lpstr>
      <vt:lpstr>PowerPoint-Präsentation</vt:lpstr>
      <vt:lpstr>2.1 Planung</vt:lpstr>
      <vt:lpstr>2.1 Planung (Morphologischer Kasten) </vt:lpstr>
      <vt:lpstr>2.2 Anforderungsermittlung</vt:lpstr>
      <vt:lpstr>2.2 Anforderungsermittlung (Auswahl)</vt:lpstr>
      <vt:lpstr>2.3 Systementwurf</vt:lpstr>
      <vt:lpstr>TEGGLA: Gesamt- und Teilfunktionen (wichtigsten Subsysteme)</vt:lpstr>
      <vt:lpstr>2.3 Systementwurf (Technische Zeichnung – Auswahl)</vt:lpstr>
      <vt:lpstr>PowerPoint-Präsentation</vt:lpstr>
      <vt:lpstr>PowerPoint-Präsentation</vt:lpstr>
      <vt:lpstr>2.3  Systementwurf  Kommunikation und Steuerung 1 – Java (obsolet)</vt:lpstr>
      <vt:lpstr>PowerPoint-Präsentation</vt:lpstr>
      <vt:lpstr>2.3 Kommunikation und Steuerung 2  HTML5 &amp; Websocket</vt:lpstr>
      <vt:lpstr>2.3. Kommunikation und Steuerung 2 ABNF</vt:lpstr>
      <vt:lpstr>2.4 Test &amp; Validierung</vt:lpstr>
      <vt:lpstr>2.4 Test &amp; Validierung (Video)</vt:lpstr>
      <vt:lpstr>PowerPoint-Präsentation</vt:lpstr>
      <vt:lpstr>3.1 Gesamtübersicht</vt:lpstr>
      <vt:lpstr>PowerPoint-Präsentation</vt:lpstr>
      <vt:lpstr>3.2 Mecanum – Steuerung &amp; Formeln</vt:lpstr>
      <vt:lpstr>3.2 Mecanum Steuerung &amp; Formeln</vt:lpstr>
      <vt:lpstr>3.3   PLA vs. TPU</vt:lpstr>
      <vt:lpstr>3.4 ESP32 vs ESP8266</vt:lpstr>
      <vt:lpstr>3.5 BMS – Battery Management System</vt:lpstr>
      <vt:lpstr>PowerPoint-Präsentation</vt:lpstr>
      <vt:lpstr>4.1 Erweiterungsmöglichkeiten (Regler)</vt:lpstr>
      <vt:lpstr>4.2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Jonas Wilfert</cp:lastModifiedBy>
  <cp:revision>169</cp:revision>
  <dcterms:created xsi:type="dcterms:W3CDTF">2019-07-14T17:52:51Z</dcterms:created>
  <dcterms:modified xsi:type="dcterms:W3CDTF">2019-07-30T14:44:55Z</dcterms:modified>
</cp:coreProperties>
</file>